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5143500" type="screen16x9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Nunito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504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26228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11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Inserir as definições para os contatos de 0 a </a:t>
            </a:r>
            <a:r>
              <a:rPr lang="pt-BR" sz="11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5º graus...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3" name="Google Shape;113;p12"/>
          <p:cNvGrpSpPr/>
          <p:nvPr/>
        </p:nvGrpSpPr>
        <p:grpSpPr>
          <a:xfrm>
            <a:off x="5959222" y="4119576"/>
            <a:ext cx="2520951" cy="1024165"/>
            <a:chOff x="6917201" y="0"/>
            <a:chExt cx="2227777" cy="863400"/>
          </a:xfrm>
        </p:grpSpPr>
        <p:sp>
          <p:nvSpPr>
            <p:cNvPr id="114" name="Google Shape;114;p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7" name="Google Shape;117;p12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118" name="Google Shape;118;p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1" name="Google Shape;121;p12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8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" name="Google Shape;41;p4"/>
          <p:cNvGrpSpPr/>
          <p:nvPr/>
        </p:nvGrpSpPr>
        <p:grpSpPr>
          <a:xfrm>
            <a:off x="5594190" y="3961115"/>
            <a:ext cx="2910144" cy="1182340"/>
            <a:chOff x="6917201" y="0"/>
            <a:chExt cx="2227777" cy="863400"/>
          </a:xfrm>
        </p:grpSpPr>
        <p:sp>
          <p:nvSpPr>
            <p:cNvPr id="42" name="Google Shape;42;p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" name="Google Shape;45;p4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46" name="Google Shape;46;p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Google Shape;49;p4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None/>
              <a:defRPr sz="3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3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2" name="Google Shape;82;p9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3" name="Google Shape;83;p9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9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9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6" name="Google Shape;86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9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8" name="Google Shape;88;p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1" name="Google Shape;91;p9"/>
          <p:cNvGrpSpPr/>
          <p:nvPr/>
        </p:nvGrpSpPr>
        <p:grpSpPr>
          <a:xfrm>
            <a:off x="5886353" y="1243"/>
            <a:ext cx="3257454" cy="1261514"/>
            <a:chOff x="6917201" y="0"/>
            <a:chExt cx="2227777" cy="863400"/>
          </a:xfrm>
        </p:grpSpPr>
        <p:sp>
          <p:nvSpPr>
            <p:cNvPr id="92" name="Google Shape;92;p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1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unito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4" descr="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87" y="14654"/>
            <a:ext cx="9135313" cy="51350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824978" y="421240"/>
            <a:ext cx="7502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UM ESBOÇO ETNOGRÁFICO DA UFOLOGIA COMO UM MOVIMENTO SOCIAL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824978" y="1623092"/>
            <a:ext cx="75027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 </a:t>
            </a:r>
            <a:r>
              <a:rPr lang="pt-BR" sz="2400" b="1" dirty="0"/>
              <a:t>etnografia</a:t>
            </a:r>
            <a:r>
              <a:rPr lang="pt-BR" sz="2400" dirty="0"/>
              <a:t> (do grego </a:t>
            </a:r>
            <a:r>
              <a:rPr lang="pt-BR" sz="2400" dirty="0" err="1"/>
              <a:t>έθνος</a:t>
            </a:r>
            <a:r>
              <a:rPr lang="pt-BR" sz="2400" dirty="0"/>
              <a:t>, </a:t>
            </a:r>
            <a:r>
              <a:rPr lang="pt-BR" sz="2400" dirty="0" err="1"/>
              <a:t>ethno</a:t>
            </a:r>
            <a:r>
              <a:rPr lang="pt-BR" sz="2400" dirty="0"/>
              <a:t> - nação, povo e </a:t>
            </a:r>
            <a:r>
              <a:rPr lang="pt-BR" sz="2400" dirty="0" err="1"/>
              <a:t>γράφειν</a:t>
            </a:r>
            <a:r>
              <a:rPr lang="pt-BR" sz="2400" dirty="0"/>
              <a:t>, </a:t>
            </a:r>
            <a:r>
              <a:rPr lang="pt-BR" sz="2400" dirty="0" err="1"/>
              <a:t>graphein</a:t>
            </a:r>
            <a:r>
              <a:rPr lang="pt-BR" sz="2400" dirty="0"/>
              <a:t> - escrever) </a:t>
            </a:r>
            <a:endParaRPr lang="pt-BR" sz="2400" dirty="0" smtClean="0"/>
          </a:p>
          <a:p>
            <a:endParaRPr lang="pt-BR" sz="2400" dirty="0"/>
          </a:p>
          <a:p>
            <a:pPr algn="just"/>
            <a:r>
              <a:rPr lang="pt-BR" sz="2400" dirty="0" smtClean="0"/>
              <a:t>é </a:t>
            </a:r>
            <a:r>
              <a:rPr lang="pt-BR" sz="2400" dirty="0"/>
              <a:t>o método utilizado pela antropologia na coleta de dados. </a:t>
            </a:r>
            <a:r>
              <a:rPr lang="pt-BR" sz="2400" dirty="0" smtClean="0"/>
              <a:t>Baseia-se </a:t>
            </a:r>
            <a:r>
              <a:rPr lang="pt-BR" sz="2400" dirty="0"/>
              <a:t>no contato </a:t>
            </a:r>
            <a:r>
              <a:rPr lang="pt-BR" sz="2400" dirty="0" err="1"/>
              <a:t>inter-subjetivo</a:t>
            </a:r>
            <a:r>
              <a:rPr lang="pt-BR" sz="2400" dirty="0"/>
              <a:t> entre o antropólogo e o seu objeto, </a:t>
            </a:r>
            <a:r>
              <a:rPr lang="pt-BR" sz="2400" dirty="0" smtClean="0"/>
              <a:t>seja </a:t>
            </a:r>
            <a:r>
              <a:rPr lang="pt-BR" sz="2400" dirty="0"/>
              <a:t>ele uma aldeia indígena ou qualquer outro grupo social sob o qual o recorte analítico será feito.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464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3" descr="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35313" cy="513509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3"/>
          <p:cNvSpPr txBox="1"/>
          <p:nvPr/>
        </p:nvSpPr>
        <p:spPr>
          <a:xfrm>
            <a:off x="1011150" y="259650"/>
            <a:ext cx="7121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Rito de Passagem para a Iniciação Ufológica</a:t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555325" y="905175"/>
            <a:ext cx="79344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experiência UFO como experiência inicial impactante é geradora da curiosidade que impulsiona o indivíduo a um processo de busca</a:t>
            </a:r>
            <a:endParaRPr/>
          </a:p>
        </p:txBody>
      </p:sp>
      <p:sp>
        <p:nvSpPr>
          <p:cNvPr id="131" name="Google Shape;131;p13"/>
          <p:cNvSpPr txBox="1"/>
          <p:nvPr/>
        </p:nvSpPr>
        <p:spPr>
          <a:xfrm>
            <a:off x="215996" y="2283718"/>
            <a:ext cx="1619700" cy="12363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Ambiente social original - modelo tradicional de compreensão da realidade.</a:t>
            </a:r>
            <a:endParaRPr/>
          </a:p>
        </p:txBody>
      </p:sp>
      <p:sp>
        <p:nvSpPr>
          <p:cNvPr id="132" name="Google Shape;132;p13"/>
          <p:cNvSpPr txBox="1"/>
          <p:nvPr/>
        </p:nvSpPr>
        <p:spPr>
          <a:xfrm>
            <a:off x="2131128" y="2283718"/>
            <a:ext cx="1792800" cy="12363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Experiência UFO - agente sob impacto</a:t>
            </a:r>
            <a:endParaRPr/>
          </a:p>
        </p:txBody>
      </p:sp>
      <p:sp>
        <p:nvSpPr>
          <p:cNvPr id="133" name="Google Shape;133;p13"/>
          <p:cNvSpPr txBox="1"/>
          <p:nvPr/>
        </p:nvSpPr>
        <p:spPr>
          <a:xfrm>
            <a:off x="4219360" y="2283718"/>
            <a:ext cx="1792800" cy="12240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Rito de passagem</a:t>
            </a:r>
            <a:endParaRPr sz="1300"/>
          </a:p>
        </p:txBody>
      </p:sp>
      <p:sp>
        <p:nvSpPr>
          <p:cNvPr id="134" name="Google Shape;134;p13"/>
          <p:cNvSpPr txBox="1"/>
          <p:nvPr/>
        </p:nvSpPr>
        <p:spPr>
          <a:xfrm rot="-5400000">
            <a:off x="4055075" y="2851050"/>
            <a:ext cx="952500" cy="369300"/>
          </a:xfrm>
          <a:prstGeom prst="rect">
            <a:avLst/>
          </a:prstGeom>
          <a:solidFill>
            <a:srgbClr val="6C6C6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224A"/>
              </a:buClr>
              <a:buFont typeface="Arial"/>
              <a:buNone/>
            </a:pPr>
            <a:r>
              <a:rPr lang="pt-BR" sz="1100" b="1" i="0" u="none" strike="noStrike" cap="none">
                <a:solidFill>
                  <a:srgbClr val="1E224A"/>
                </a:solidFill>
              </a:rPr>
              <a:t>Separação</a:t>
            </a:r>
            <a:endParaRPr sz="1100" b="1" i="0" u="none" strike="noStrike" cap="none">
              <a:solidFill>
                <a:srgbClr val="1E224A"/>
              </a:solidFill>
            </a:endParaRPr>
          </a:p>
        </p:txBody>
      </p:sp>
      <p:sp>
        <p:nvSpPr>
          <p:cNvPr id="135" name="Google Shape;135;p13"/>
          <p:cNvSpPr txBox="1"/>
          <p:nvPr/>
        </p:nvSpPr>
        <p:spPr>
          <a:xfrm rot="-5400000">
            <a:off x="4639400" y="2855200"/>
            <a:ext cx="936000" cy="3693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224A"/>
              </a:buClr>
              <a:buFont typeface="Arial"/>
              <a:buNone/>
            </a:pPr>
            <a:r>
              <a:rPr lang="pt-BR" sz="1100" b="1" i="0" u="none" strike="noStrike" cap="none">
                <a:solidFill>
                  <a:srgbClr val="1E224A"/>
                </a:solidFill>
              </a:rPr>
              <a:t>Margem</a:t>
            </a:r>
            <a:endParaRPr sz="1100" b="1" i="0" u="none" strike="noStrike" cap="none">
              <a:solidFill>
                <a:srgbClr val="1E224A"/>
              </a:solidFill>
            </a:endParaRPr>
          </a:p>
        </p:txBody>
      </p:sp>
      <p:sp>
        <p:nvSpPr>
          <p:cNvPr id="136" name="Google Shape;136;p13"/>
          <p:cNvSpPr txBox="1"/>
          <p:nvPr/>
        </p:nvSpPr>
        <p:spPr>
          <a:xfrm rot="-5400000">
            <a:off x="5215450" y="2855200"/>
            <a:ext cx="936000" cy="369300"/>
          </a:xfrm>
          <a:prstGeom prst="rect">
            <a:avLst/>
          </a:prstGeom>
          <a:solidFill>
            <a:srgbClr val="C3C3C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224A"/>
              </a:buClr>
              <a:buFont typeface="Arial"/>
              <a:buNone/>
            </a:pPr>
            <a:r>
              <a:rPr lang="pt-BR" sz="1100" b="1" i="0" u="none" strike="noStrike" cap="none">
                <a:solidFill>
                  <a:srgbClr val="1E224A"/>
                </a:solidFill>
              </a:rPr>
              <a:t>Agregação</a:t>
            </a:r>
            <a:endParaRPr sz="1100" b="1" i="0" u="none" strike="noStrike" cap="none">
              <a:solidFill>
                <a:srgbClr val="1E224A"/>
              </a:solidFill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6300192" y="2283718"/>
            <a:ext cx="1792800" cy="12363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Atuação com base em um novo modelo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Google Shape;138;p13"/>
          <p:cNvCxnSpPr>
            <a:stCxn id="131" idx="3"/>
            <a:endCxn id="132" idx="1"/>
          </p:cNvCxnSpPr>
          <p:nvPr/>
        </p:nvCxnSpPr>
        <p:spPr>
          <a:xfrm>
            <a:off x="1835696" y="2901868"/>
            <a:ext cx="29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9" name="Google Shape;139;p13"/>
          <p:cNvCxnSpPr>
            <a:stCxn id="132" idx="3"/>
            <a:endCxn id="133" idx="1"/>
          </p:cNvCxnSpPr>
          <p:nvPr/>
        </p:nvCxnSpPr>
        <p:spPr>
          <a:xfrm rot="10800000" flipH="1">
            <a:off x="3923928" y="2895868"/>
            <a:ext cx="295500" cy="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0" name="Google Shape;140;p13"/>
          <p:cNvCxnSpPr>
            <a:stCxn id="135" idx="2"/>
            <a:endCxn id="136" idx="0"/>
          </p:cNvCxnSpPr>
          <p:nvPr/>
        </p:nvCxnSpPr>
        <p:spPr>
          <a:xfrm>
            <a:off x="5292050" y="3039850"/>
            <a:ext cx="206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1" name="Google Shape;141;p13"/>
          <p:cNvCxnSpPr>
            <a:endCxn id="135" idx="0"/>
          </p:cNvCxnSpPr>
          <p:nvPr/>
        </p:nvCxnSpPr>
        <p:spPr>
          <a:xfrm rot="10800000" flipH="1">
            <a:off x="4716050" y="3039850"/>
            <a:ext cx="206700" cy="18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2" name="Google Shape;142;p13"/>
          <p:cNvCxnSpPr>
            <a:endCxn id="137" idx="1"/>
          </p:cNvCxnSpPr>
          <p:nvPr/>
        </p:nvCxnSpPr>
        <p:spPr>
          <a:xfrm>
            <a:off x="6012192" y="2895868"/>
            <a:ext cx="288000" cy="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4" descr="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200"/>
            <a:ext cx="9135313" cy="51350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4"/>
          <p:cNvSpPr txBox="1"/>
          <p:nvPr/>
        </p:nvSpPr>
        <p:spPr>
          <a:xfrm>
            <a:off x="1011150" y="259650"/>
            <a:ext cx="7121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Categorias Individuais na Construção do Processo de Busca</a:t>
            </a: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4"/>
          <p:cNvSpPr txBox="1"/>
          <p:nvPr/>
        </p:nvSpPr>
        <p:spPr>
          <a:xfrm>
            <a:off x="4211960" y="1491630"/>
            <a:ext cx="864096" cy="307777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Ufólogo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4"/>
          <p:cNvSpPr txBox="1"/>
          <p:nvPr/>
        </p:nvSpPr>
        <p:spPr>
          <a:xfrm>
            <a:off x="4211960" y="4371950"/>
            <a:ext cx="864096" cy="30777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Ufófilo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4"/>
          <p:cNvSpPr txBox="1"/>
          <p:nvPr/>
        </p:nvSpPr>
        <p:spPr>
          <a:xfrm>
            <a:off x="2987824" y="3003798"/>
            <a:ext cx="864096" cy="307777"/>
          </a:xfrm>
          <a:prstGeom prst="rect">
            <a:avLst/>
          </a:prstGeom>
          <a:solidFill>
            <a:srgbClr val="CC1712">
              <a:alpha val="8923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Ufólatra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4"/>
          <p:cNvSpPr txBox="1"/>
          <p:nvPr/>
        </p:nvSpPr>
        <p:spPr>
          <a:xfrm>
            <a:off x="5436096" y="2984053"/>
            <a:ext cx="864096" cy="307777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Ufófobo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3" name="Google Shape;153;p14"/>
          <p:cNvCxnSpPr>
            <a:stCxn id="150" idx="0"/>
          </p:cNvCxnSpPr>
          <p:nvPr/>
        </p:nvCxnSpPr>
        <p:spPr>
          <a:xfrm rot="10800000">
            <a:off x="4644008" y="4011950"/>
            <a:ext cx="0" cy="36000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54" name="Google Shape;154;p14"/>
          <p:cNvCxnSpPr/>
          <p:nvPr/>
        </p:nvCxnSpPr>
        <p:spPr>
          <a:xfrm>
            <a:off x="4283968" y="4011910"/>
            <a:ext cx="720080" cy="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55" name="Google Shape;155;p14"/>
          <p:cNvCxnSpPr/>
          <p:nvPr/>
        </p:nvCxnSpPr>
        <p:spPr>
          <a:xfrm rot="10800000">
            <a:off x="4644008" y="3651870"/>
            <a:ext cx="0" cy="36004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56" name="Google Shape;156;p14"/>
          <p:cNvCxnSpPr/>
          <p:nvPr/>
        </p:nvCxnSpPr>
        <p:spPr>
          <a:xfrm>
            <a:off x="4063752" y="3651870"/>
            <a:ext cx="1145400" cy="900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57" name="Google Shape;157;p14"/>
          <p:cNvCxnSpPr/>
          <p:nvPr/>
        </p:nvCxnSpPr>
        <p:spPr>
          <a:xfrm rot="10800000">
            <a:off x="4644008" y="3147814"/>
            <a:ext cx="0" cy="504056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58" name="Google Shape;158;p14"/>
          <p:cNvCxnSpPr>
            <a:stCxn id="151" idx="3"/>
            <a:endCxn id="152" idx="1"/>
          </p:cNvCxnSpPr>
          <p:nvPr/>
        </p:nvCxnSpPr>
        <p:spPr>
          <a:xfrm rot="10800000" flipH="1">
            <a:off x="3851920" y="3137887"/>
            <a:ext cx="1584300" cy="1980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59" name="Google Shape;159;p14"/>
          <p:cNvCxnSpPr/>
          <p:nvPr/>
        </p:nvCxnSpPr>
        <p:spPr>
          <a:xfrm rot="10800000">
            <a:off x="4644008" y="2715766"/>
            <a:ext cx="0" cy="432048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60" name="Google Shape;160;p14"/>
          <p:cNvCxnSpPr/>
          <p:nvPr/>
        </p:nvCxnSpPr>
        <p:spPr>
          <a:xfrm>
            <a:off x="4139952" y="2715766"/>
            <a:ext cx="1008112" cy="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61" name="Google Shape;161;p14"/>
          <p:cNvCxnSpPr/>
          <p:nvPr/>
        </p:nvCxnSpPr>
        <p:spPr>
          <a:xfrm rot="10800000">
            <a:off x="4644008" y="2283718"/>
            <a:ext cx="0" cy="432048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62" name="Google Shape;162;p14"/>
          <p:cNvCxnSpPr/>
          <p:nvPr/>
        </p:nvCxnSpPr>
        <p:spPr>
          <a:xfrm>
            <a:off x="4355976" y="2283718"/>
            <a:ext cx="576064" cy="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63" name="Google Shape;163;p14"/>
          <p:cNvCxnSpPr>
            <a:endCxn id="149" idx="2"/>
          </p:cNvCxnSpPr>
          <p:nvPr/>
        </p:nvCxnSpPr>
        <p:spPr>
          <a:xfrm rot="10800000">
            <a:off x="4644008" y="1799407"/>
            <a:ext cx="0" cy="48420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pic>
        <p:nvPicPr>
          <p:cNvPr id="164" name="Google Shape;1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7997" y="2619668"/>
            <a:ext cx="932026" cy="932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15" descr="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35313" cy="513509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5"/>
          <p:cNvSpPr txBox="1"/>
          <p:nvPr/>
        </p:nvSpPr>
        <p:spPr>
          <a:xfrm>
            <a:off x="1907704" y="259650"/>
            <a:ext cx="4824536" cy="83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EXPERIÊNCIA UFO</a:t>
            </a: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5"/>
          <p:cNvSpPr/>
          <p:nvPr/>
        </p:nvSpPr>
        <p:spPr>
          <a:xfrm>
            <a:off x="2627784" y="1131590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5"/>
          <p:cNvSpPr/>
          <p:nvPr/>
        </p:nvSpPr>
        <p:spPr>
          <a:xfrm>
            <a:off x="4139952" y="1131590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5"/>
          <p:cNvSpPr/>
          <p:nvPr/>
        </p:nvSpPr>
        <p:spPr>
          <a:xfrm>
            <a:off x="5724128" y="1131590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5"/>
          <p:cNvSpPr txBox="1"/>
          <p:nvPr/>
        </p:nvSpPr>
        <p:spPr>
          <a:xfrm>
            <a:off x="1907704" y="1419622"/>
            <a:ext cx="1728192" cy="307777"/>
          </a:xfrm>
          <a:prstGeom prst="rect">
            <a:avLst/>
          </a:prstGeom>
          <a:solidFill>
            <a:srgbClr val="C3C3C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Religião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5"/>
          <p:cNvSpPr txBox="1"/>
          <p:nvPr/>
        </p:nvSpPr>
        <p:spPr>
          <a:xfrm>
            <a:off x="3779912" y="1419622"/>
            <a:ext cx="1080120" cy="307777"/>
          </a:xfrm>
          <a:prstGeom prst="rect">
            <a:avLst/>
          </a:prstGeom>
          <a:solidFill>
            <a:srgbClr val="C3C3C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Tradições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5"/>
          <p:cNvSpPr txBox="1"/>
          <p:nvPr/>
        </p:nvSpPr>
        <p:spPr>
          <a:xfrm>
            <a:off x="5004048" y="1419622"/>
            <a:ext cx="1728192" cy="307777"/>
          </a:xfrm>
          <a:prstGeom prst="rect">
            <a:avLst/>
          </a:prstGeom>
          <a:solidFill>
            <a:srgbClr val="C3C3C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Ciência e Estado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5"/>
          <p:cNvSpPr/>
          <p:nvPr/>
        </p:nvSpPr>
        <p:spPr>
          <a:xfrm rot="1726821">
            <a:off x="6876256" y="627534"/>
            <a:ext cx="1296144" cy="792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60061" y="0"/>
                </a:moveTo>
                <a:close/>
                <a:lnTo>
                  <a:pt x="60061" y="120000"/>
                </a:lnTo>
              </a:path>
              <a:path w="120000" h="120000" fill="none" extrusionOk="0">
                <a:moveTo>
                  <a:pt x="60061" y="114852"/>
                </a:moveTo>
                <a:lnTo>
                  <a:pt x="61195" y="155664"/>
                </a:lnTo>
                <a:lnTo>
                  <a:pt x="21704" y="193950"/>
                </a:lnTo>
              </a:path>
            </a:pathLst>
          </a:custGeom>
          <a:solidFill>
            <a:schemeClr val="dk1"/>
          </a:solidFill>
          <a:ln w="25400" cap="flat" cmpd="sng">
            <a:solidFill>
              <a:srgbClr val="BABA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224A"/>
              </a:buClr>
              <a:buFont typeface="Arial"/>
              <a:buNone/>
            </a:pPr>
            <a:r>
              <a:rPr lang="pt-BR" sz="1100" b="1" i="0" u="none" strike="noStrike" cap="none">
                <a:solidFill>
                  <a:srgbClr val="1E224A"/>
                </a:solidFill>
                <a:latin typeface="Arial"/>
                <a:ea typeface="Arial"/>
                <a:cs typeface="Arial"/>
                <a:sym typeface="Arial"/>
              </a:rPr>
              <a:t>Instituições relacionais e reguladoras. Cf. Talcot Pearsons</a:t>
            </a:r>
            <a:endParaRPr sz="1100" b="1" i="0" u="none" strike="noStrike" cap="none">
              <a:solidFill>
                <a:srgbClr val="1E22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5"/>
          <p:cNvSpPr txBox="1"/>
          <p:nvPr/>
        </p:nvSpPr>
        <p:spPr>
          <a:xfrm>
            <a:off x="1907704" y="2067694"/>
            <a:ext cx="1728192" cy="830997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Grupos reencarnacionistas: espíritas, umbandistas, etc.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5"/>
          <p:cNvSpPr txBox="1"/>
          <p:nvPr/>
        </p:nvSpPr>
        <p:spPr>
          <a:xfrm>
            <a:off x="3779912" y="2067694"/>
            <a:ext cx="1080120" cy="1015663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Escolas de mistério, esoterismo, tradições orientais,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5"/>
          <p:cNvSpPr txBox="1"/>
          <p:nvPr/>
        </p:nvSpPr>
        <p:spPr>
          <a:xfrm>
            <a:off x="5004048" y="2067694"/>
            <a:ext cx="1728192" cy="1015663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Projetos de investigação e pesquisa: Sinal, Livro azul, Condon, etc. (1947 a 1969)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5"/>
          <p:cNvSpPr/>
          <p:nvPr/>
        </p:nvSpPr>
        <p:spPr>
          <a:xfrm>
            <a:off x="2627784" y="1779662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5"/>
          <p:cNvSpPr/>
          <p:nvPr/>
        </p:nvSpPr>
        <p:spPr>
          <a:xfrm>
            <a:off x="4139952" y="1779662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5"/>
          <p:cNvSpPr/>
          <p:nvPr/>
        </p:nvSpPr>
        <p:spPr>
          <a:xfrm>
            <a:off x="5724128" y="1779662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5"/>
          <p:cNvSpPr txBox="1"/>
          <p:nvPr/>
        </p:nvSpPr>
        <p:spPr>
          <a:xfrm>
            <a:off x="1907704" y="3435846"/>
            <a:ext cx="2952328" cy="646331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pt-BR" sz="1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Ufologia Mística, Iniciática</a:t>
            </a:r>
            <a:r>
              <a:rPr lang="pt-BR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Esotérica, Avançada, Psico Mediúnica e Umbanda espacial.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5"/>
          <p:cNvSpPr/>
          <p:nvPr/>
        </p:nvSpPr>
        <p:spPr>
          <a:xfrm>
            <a:off x="2627784" y="2931790"/>
            <a:ext cx="288032" cy="43204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5"/>
          <p:cNvSpPr/>
          <p:nvPr/>
        </p:nvSpPr>
        <p:spPr>
          <a:xfrm>
            <a:off x="4139952" y="3075806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5"/>
          <p:cNvSpPr txBox="1"/>
          <p:nvPr/>
        </p:nvSpPr>
        <p:spPr>
          <a:xfrm>
            <a:off x="5004048" y="3435846"/>
            <a:ext cx="1728192" cy="276999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Ufologia científica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5"/>
          <p:cNvSpPr/>
          <p:nvPr/>
        </p:nvSpPr>
        <p:spPr>
          <a:xfrm>
            <a:off x="5724128" y="3075806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58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9" name="Google Shape;189;p15"/>
          <p:cNvCxnSpPr>
            <a:stCxn id="170" idx="1"/>
            <a:endCxn id="190" idx="0"/>
          </p:cNvCxnSpPr>
          <p:nvPr/>
        </p:nvCxnSpPr>
        <p:spPr>
          <a:xfrm flipH="1">
            <a:off x="1469704" y="675150"/>
            <a:ext cx="438000" cy="2906400"/>
          </a:xfrm>
          <a:prstGeom prst="bentConnector2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91" name="Google Shape;191;p15"/>
          <p:cNvSpPr txBox="1"/>
          <p:nvPr/>
        </p:nvSpPr>
        <p:spPr>
          <a:xfrm>
            <a:off x="1907704" y="4384508"/>
            <a:ext cx="4824536" cy="563506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MOVIMENTO UFOLÓGICO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15"/>
          <p:cNvCxnSpPr>
            <a:stCxn id="187" idx="2"/>
            <a:endCxn id="191" idx="0"/>
          </p:cNvCxnSpPr>
          <p:nvPr/>
        </p:nvCxnSpPr>
        <p:spPr>
          <a:xfrm flipH="1">
            <a:off x="4319844" y="3712845"/>
            <a:ext cx="1548300" cy="67170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93" name="Google Shape;193;p15"/>
          <p:cNvCxnSpPr>
            <a:stCxn id="184" idx="2"/>
            <a:endCxn id="191" idx="0"/>
          </p:cNvCxnSpPr>
          <p:nvPr/>
        </p:nvCxnSpPr>
        <p:spPr>
          <a:xfrm>
            <a:off x="3383868" y="4082177"/>
            <a:ext cx="936000" cy="302400"/>
          </a:xfrm>
          <a:prstGeom prst="straightConnector1">
            <a:avLst/>
          </a:prstGeom>
          <a:noFill/>
          <a:ln w="9525" cap="flat" cmpd="sng">
            <a:solidFill>
              <a:srgbClr val="00786A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94" name="Google Shape;194;p15"/>
          <p:cNvSpPr/>
          <p:nvPr/>
        </p:nvSpPr>
        <p:spPr>
          <a:xfrm>
            <a:off x="1285875" y="3555850"/>
            <a:ext cx="367500" cy="3078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5" name="Google Shape;195;p15"/>
          <p:cNvCxnSpPr>
            <a:stCxn id="194" idx="4"/>
            <a:endCxn id="184" idx="1"/>
          </p:cNvCxnSpPr>
          <p:nvPr/>
        </p:nvCxnSpPr>
        <p:spPr>
          <a:xfrm rot="10800000" flipH="1">
            <a:off x="1653375" y="3758950"/>
            <a:ext cx="254400" cy="10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16" descr="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2125" y="-3725"/>
            <a:ext cx="9188251" cy="5341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6"/>
          <p:cNvSpPr txBox="1"/>
          <p:nvPr/>
        </p:nvSpPr>
        <p:spPr>
          <a:xfrm>
            <a:off x="83850" y="26750"/>
            <a:ext cx="1897200" cy="18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As mudanças de referenciais, se dão em sentido ascendente, em função da intensidade do impacto da informação e da predisposição cultural do indivíduo.</a:t>
            </a:r>
            <a:endParaRPr sz="1200" b="1"/>
          </a:p>
        </p:txBody>
      </p:sp>
      <p:sp>
        <p:nvSpPr>
          <p:cNvPr id="202" name="Google Shape;202;p16"/>
          <p:cNvSpPr/>
          <p:nvPr/>
        </p:nvSpPr>
        <p:spPr>
          <a:xfrm>
            <a:off x="2074375" y="4129850"/>
            <a:ext cx="4321200" cy="486900"/>
          </a:xfrm>
          <a:prstGeom prst="trapezoid">
            <a:avLst>
              <a:gd name="adj" fmla="val 5715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Interação com informações jornalísticas</a:t>
            </a:r>
            <a:endParaRPr/>
          </a:p>
        </p:txBody>
      </p:sp>
      <p:sp>
        <p:nvSpPr>
          <p:cNvPr id="203" name="Google Shape;203;p16"/>
          <p:cNvSpPr/>
          <p:nvPr/>
        </p:nvSpPr>
        <p:spPr>
          <a:xfrm>
            <a:off x="2350400" y="3642950"/>
            <a:ext cx="3779100" cy="486900"/>
          </a:xfrm>
          <a:prstGeom prst="trapezoid">
            <a:avLst>
              <a:gd name="adj" fmla="val 5715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Depoimentos verbais de testemunha</a:t>
            </a:r>
            <a:endParaRPr/>
          </a:p>
        </p:txBody>
      </p:sp>
      <p:sp>
        <p:nvSpPr>
          <p:cNvPr id="204" name="Google Shape;204;p16"/>
          <p:cNvSpPr/>
          <p:nvPr/>
        </p:nvSpPr>
        <p:spPr>
          <a:xfrm>
            <a:off x="2608150" y="3219675"/>
            <a:ext cx="3240900" cy="432300"/>
          </a:xfrm>
          <a:prstGeom prst="trapezoid">
            <a:avLst>
              <a:gd name="adj" fmla="val 5715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Informação especializada</a:t>
            </a:r>
            <a:endParaRPr/>
          </a:p>
        </p:txBody>
      </p:sp>
      <p:sp>
        <p:nvSpPr>
          <p:cNvPr id="205" name="Google Shape;205;p16"/>
          <p:cNvSpPr/>
          <p:nvPr/>
        </p:nvSpPr>
        <p:spPr>
          <a:xfrm>
            <a:off x="2850750" y="2805225"/>
            <a:ext cx="2778000" cy="432300"/>
          </a:xfrm>
          <a:prstGeom prst="trapezoid">
            <a:avLst>
              <a:gd name="adj" fmla="val 5715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Contato de 0 grau</a:t>
            </a:r>
            <a:endParaRPr/>
          </a:p>
        </p:txBody>
      </p:sp>
      <p:sp>
        <p:nvSpPr>
          <p:cNvPr id="206" name="Google Shape;206;p16"/>
          <p:cNvSpPr/>
          <p:nvPr/>
        </p:nvSpPr>
        <p:spPr>
          <a:xfrm>
            <a:off x="3764600" y="1151400"/>
            <a:ext cx="942300" cy="432300"/>
          </a:xfrm>
          <a:prstGeom prst="trapezoid">
            <a:avLst>
              <a:gd name="adj" fmla="val 5715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4º grau</a:t>
            </a:r>
            <a:endParaRPr sz="1000" b="1"/>
          </a:p>
        </p:txBody>
      </p:sp>
      <p:sp>
        <p:nvSpPr>
          <p:cNvPr id="207" name="Google Shape;207;p16"/>
          <p:cNvSpPr/>
          <p:nvPr/>
        </p:nvSpPr>
        <p:spPr>
          <a:xfrm>
            <a:off x="3543250" y="1554375"/>
            <a:ext cx="1375200" cy="432300"/>
          </a:xfrm>
          <a:prstGeom prst="trapezoid">
            <a:avLst>
              <a:gd name="adj" fmla="val 5715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3º grau</a:t>
            </a:r>
            <a:endParaRPr b="1"/>
          </a:p>
        </p:txBody>
      </p:sp>
      <p:sp>
        <p:nvSpPr>
          <p:cNvPr id="208" name="Google Shape;208;p16"/>
          <p:cNvSpPr/>
          <p:nvPr/>
        </p:nvSpPr>
        <p:spPr>
          <a:xfrm>
            <a:off x="3317400" y="1994400"/>
            <a:ext cx="1826100" cy="432300"/>
          </a:xfrm>
          <a:prstGeom prst="trapezoid">
            <a:avLst>
              <a:gd name="adj" fmla="val 5715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2° grau</a:t>
            </a:r>
            <a:endParaRPr/>
          </a:p>
        </p:txBody>
      </p:sp>
      <p:sp>
        <p:nvSpPr>
          <p:cNvPr id="209" name="Google Shape;209;p16"/>
          <p:cNvSpPr/>
          <p:nvPr/>
        </p:nvSpPr>
        <p:spPr>
          <a:xfrm>
            <a:off x="3098450" y="2390300"/>
            <a:ext cx="2283900" cy="432300"/>
          </a:xfrm>
          <a:prstGeom prst="trapezoid">
            <a:avLst>
              <a:gd name="adj" fmla="val 5715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Contato de 1º grau</a:t>
            </a:r>
            <a:endParaRPr/>
          </a:p>
        </p:txBody>
      </p:sp>
      <p:sp>
        <p:nvSpPr>
          <p:cNvPr id="210" name="Google Shape;210;p16"/>
          <p:cNvSpPr/>
          <p:nvPr/>
        </p:nvSpPr>
        <p:spPr>
          <a:xfrm>
            <a:off x="4004750" y="730100"/>
            <a:ext cx="471300" cy="432300"/>
          </a:xfrm>
          <a:prstGeom prst="triangle">
            <a:avLst>
              <a:gd name="adj" fmla="val 5393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sp>
        <p:nvSpPr>
          <p:cNvPr id="211" name="Google Shape;211;p16"/>
          <p:cNvSpPr txBox="1"/>
          <p:nvPr/>
        </p:nvSpPr>
        <p:spPr>
          <a:xfrm>
            <a:off x="4066925" y="905200"/>
            <a:ext cx="346800" cy="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5º</a:t>
            </a:r>
            <a:endParaRPr sz="1200" b="1"/>
          </a:p>
        </p:txBody>
      </p:sp>
      <p:cxnSp>
        <p:nvCxnSpPr>
          <p:cNvPr id="212" name="Google Shape;212;p16"/>
          <p:cNvCxnSpPr/>
          <p:nvPr/>
        </p:nvCxnSpPr>
        <p:spPr>
          <a:xfrm rot="10800000" flipH="1">
            <a:off x="7071350" y="597550"/>
            <a:ext cx="26700" cy="4006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3" name="Google Shape;213;p16"/>
          <p:cNvSpPr/>
          <p:nvPr/>
        </p:nvSpPr>
        <p:spPr>
          <a:xfrm>
            <a:off x="2065425" y="742850"/>
            <a:ext cx="4321200" cy="3895800"/>
          </a:xfrm>
          <a:prstGeom prst="triangle">
            <a:avLst>
              <a:gd name="adj" fmla="val 50274"/>
            </a:avLst>
          </a:prstGeom>
          <a:noFill/>
          <a:ln w="762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4" name="Google Shape;214;p16"/>
          <p:cNvCxnSpPr/>
          <p:nvPr/>
        </p:nvCxnSpPr>
        <p:spPr>
          <a:xfrm rot="10800000" flipH="1">
            <a:off x="6281350" y="4355900"/>
            <a:ext cx="1253100" cy="21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5" name="Google Shape;215;p16"/>
          <p:cNvCxnSpPr/>
          <p:nvPr/>
        </p:nvCxnSpPr>
        <p:spPr>
          <a:xfrm rot="10800000" flipH="1">
            <a:off x="6014300" y="3868975"/>
            <a:ext cx="1520100" cy="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6" name="Google Shape;216;p16"/>
          <p:cNvCxnSpPr/>
          <p:nvPr/>
        </p:nvCxnSpPr>
        <p:spPr>
          <a:xfrm rot="10800000" flipH="1">
            <a:off x="5735650" y="3425250"/>
            <a:ext cx="1834500" cy="2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16"/>
          <p:cNvCxnSpPr/>
          <p:nvPr/>
        </p:nvCxnSpPr>
        <p:spPr>
          <a:xfrm rot="10800000" flipH="1">
            <a:off x="5503425" y="2995650"/>
            <a:ext cx="2078400" cy="2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8" name="Google Shape;218;p16"/>
          <p:cNvCxnSpPr/>
          <p:nvPr/>
        </p:nvCxnSpPr>
        <p:spPr>
          <a:xfrm rot="10800000" flipH="1">
            <a:off x="5304200" y="2577650"/>
            <a:ext cx="2289300" cy="1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9" name="Google Shape;219;p16"/>
          <p:cNvCxnSpPr/>
          <p:nvPr/>
        </p:nvCxnSpPr>
        <p:spPr>
          <a:xfrm rot="10800000" flipH="1">
            <a:off x="5013500" y="2147850"/>
            <a:ext cx="2565900" cy="1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0" name="Google Shape;220;p16"/>
          <p:cNvCxnSpPr/>
          <p:nvPr/>
        </p:nvCxnSpPr>
        <p:spPr>
          <a:xfrm>
            <a:off x="4806800" y="1741600"/>
            <a:ext cx="2775000" cy="2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1" name="Google Shape;221;p16"/>
          <p:cNvCxnSpPr/>
          <p:nvPr/>
        </p:nvCxnSpPr>
        <p:spPr>
          <a:xfrm>
            <a:off x="4587650" y="1300400"/>
            <a:ext cx="3040500" cy="2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2" name="Google Shape;222;p16"/>
          <p:cNvCxnSpPr/>
          <p:nvPr/>
        </p:nvCxnSpPr>
        <p:spPr>
          <a:xfrm>
            <a:off x="4365600" y="963675"/>
            <a:ext cx="3274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3" name="Google Shape;223;p16"/>
          <p:cNvSpPr txBox="1"/>
          <p:nvPr/>
        </p:nvSpPr>
        <p:spPr>
          <a:xfrm>
            <a:off x="7848775" y="673750"/>
            <a:ext cx="346800" cy="38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6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5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227</Words>
  <Application>Microsoft Office PowerPoint</Application>
  <PresentationFormat>Apresentação na tela (16:9)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Nunito</vt:lpstr>
      <vt:lpstr>Shift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liw</dc:creator>
  <cp:lastModifiedBy>liw</cp:lastModifiedBy>
  <cp:revision>5</cp:revision>
  <dcterms:modified xsi:type="dcterms:W3CDTF">2020-11-30T00:11:59Z</dcterms:modified>
</cp:coreProperties>
</file>